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3" r:id="rId1"/>
  </p:sldMasterIdLst>
  <p:sldIdLst>
    <p:sldId id="256" r:id="rId2"/>
    <p:sldId id="270" r:id="rId3"/>
    <p:sldId id="268" r:id="rId4"/>
    <p:sldId id="357" r:id="rId5"/>
    <p:sldId id="465" r:id="rId6"/>
    <p:sldId id="410" r:id="rId7"/>
    <p:sldId id="466" r:id="rId8"/>
    <p:sldId id="495" r:id="rId9"/>
    <p:sldId id="485" r:id="rId10"/>
    <p:sldId id="483" r:id="rId11"/>
    <p:sldId id="467" r:id="rId12"/>
    <p:sldId id="480" r:id="rId13"/>
    <p:sldId id="468" r:id="rId14"/>
    <p:sldId id="471" r:id="rId15"/>
    <p:sldId id="481" r:id="rId16"/>
    <p:sldId id="474" r:id="rId17"/>
    <p:sldId id="475" r:id="rId18"/>
    <p:sldId id="476" r:id="rId19"/>
    <p:sldId id="491" r:id="rId20"/>
    <p:sldId id="492" r:id="rId21"/>
    <p:sldId id="486" r:id="rId22"/>
    <p:sldId id="482" r:id="rId23"/>
    <p:sldId id="478" r:id="rId24"/>
    <p:sldId id="487" r:id="rId25"/>
    <p:sldId id="488" r:id="rId26"/>
    <p:sldId id="490" r:id="rId27"/>
    <p:sldId id="489" r:id="rId28"/>
    <p:sldId id="493" r:id="rId29"/>
    <p:sldId id="494" r:id="rId30"/>
    <p:sldId id="498" r:id="rId31"/>
    <p:sldId id="499" r:id="rId32"/>
    <p:sldId id="500" r:id="rId33"/>
    <p:sldId id="479" r:id="rId34"/>
    <p:sldId id="496" r:id="rId35"/>
    <p:sldId id="484" r:id="rId36"/>
    <p:sldId id="497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AF00"/>
    <a:srgbClr val="FAB000"/>
    <a:srgbClr val="FF7C80"/>
    <a:srgbClr val="675642"/>
    <a:srgbClr val="A50021"/>
    <a:srgbClr val="000000"/>
    <a:srgbClr val="6F5E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tyl jasny 3 — Ak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839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31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363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7938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72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122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6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0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21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928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633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570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932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458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073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754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344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9542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B75154-5ADD-4435-A576-7E928CDBB2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06897" y="35791"/>
            <a:ext cx="9144000" cy="1641490"/>
          </a:xfrm>
        </p:spPr>
        <p:txBody>
          <a:bodyPr>
            <a:noAutofit/>
          </a:bodyPr>
          <a:lstStyle/>
          <a:p>
            <a:r>
              <a:rPr lang="pl-PL" sz="9600" b="1" dirty="0">
                <a:solidFill>
                  <a:srgbClr val="FFC000"/>
                </a:solidFill>
                <a:latin typeface="Bahnschrift SemiBold SemiConden" panose="020B0502040204020203" pitchFamily="34" charset="0"/>
              </a:rPr>
              <a:t>APOKALIPSA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650AA65-011A-4DDC-B95A-0AB0B5705C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06897" y="1307310"/>
            <a:ext cx="9144000" cy="754025"/>
          </a:xfrm>
        </p:spPr>
        <p:txBody>
          <a:bodyPr>
            <a:normAutofit/>
          </a:bodyPr>
          <a:lstStyle/>
          <a:p>
            <a:r>
              <a:rPr lang="pl-PL" sz="3600" dirty="0"/>
              <a:t>KSIĘGA NADZIEI</a:t>
            </a:r>
          </a:p>
        </p:txBody>
      </p:sp>
      <p:pic>
        <p:nvPicPr>
          <p:cNvPr id="1026" name="Picture 2" descr="Obraz moÅ¼e zawieraÄ: co najmniej jedna osoba, przyroda i na zewnÄtrz">
            <a:extLst>
              <a:ext uri="{FF2B5EF4-FFF2-40B4-BE49-F238E27FC236}">
                <a16:creationId xmlns:a16="http://schemas.microsoft.com/office/drawing/2014/main" id="{09C6FB59-8AAD-4EED-8E41-4AD7E9B11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425"/>
            <a:ext cx="12192000" cy="640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69AD2CBB-10B6-4618-A39F-B784FDD1A7F2}"/>
              </a:ext>
            </a:extLst>
          </p:cNvPr>
          <p:cNvSpPr/>
          <p:nvPr/>
        </p:nvSpPr>
        <p:spPr>
          <a:xfrm>
            <a:off x="6853806" y="5184397"/>
            <a:ext cx="2860645" cy="436228"/>
          </a:xfrm>
          <a:prstGeom prst="rect">
            <a:avLst/>
          </a:prstGeom>
          <a:solidFill>
            <a:srgbClr val="FAB000"/>
          </a:solidFill>
          <a:ln>
            <a:solidFill>
              <a:srgbClr val="FA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43518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9B2D82-CC92-4704-89B4-3BC77C85A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53C3018-CF4C-4D3A-BDA9-3C456DDBE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146" name="Picture 2" descr="Znalezione obrazy dla zapytania smok">
            <a:extLst>
              <a:ext uri="{FF2B5EF4-FFF2-40B4-BE49-F238E27FC236}">
                <a16:creationId xmlns:a16="http://schemas.microsoft.com/office/drawing/2014/main" id="{D97F2C68-D311-47C8-9374-1ECE364D8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88" y="0"/>
            <a:ext cx="95456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200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2337"/>
            <a:ext cx="10515600" cy="1325563"/>
          </a:xfrm>
        </p:spPr>
        <p:txBody>
          <a:bodyPr>
            <a:noAutofit/>
          </a:bodyPr>
          <a:lstStyle/>
          <a:p>
            <a:r>
              <a:rPr lang="pl-PL" sz="4400" b="1" dirty="0">
                <a:solidFill>
                  <a:srgbClr val="FAB000"/>
                </a:solidFill>
              </a:rPr>
              <a:t>­­Smok- falsyfikat Boga Ojca</a:t>
            </a:r>
            <a:endParaRPr lang="pl-PL" sz="4400" b="1" dirty="0">
              <a:solidFill>
                <a:srgbClr val="FAB00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230" y="1786855"/>
            <a:ext cx="10855354" cy="5071145"/>
          </a:xfrm>
        </p:spPr>
        <p:txBody>
          <a:bodyPr numCol="2">
            <a:normAutofit lnSpcReduction="10000"/>
          </a:bodyPr>
          <a:lstStyle/>
          <a:p>
            <a:r>
              <a:rPr lang="pl-PL" sz="3600" dirty="0">
                <a:solidFill>
                  <a:schemeClr val="tx1"/>
                </a:solidFill>
              </a:rPr>
              <a:t>Bóg mieszka w niebie (zob. </a:t>
            </a:r>
            <a:r>
              <a:rPr lang="pl-PL" sz="3600" dirty="0" err="1">
                <a:solidFill>
                  <a:schemeClr val="tx1"/>
                </a:solidFill>
              </a:rPr>
              <a:t>Ap</a:t>
            </a:r>
            <a:r>
              <a:rPr lang="pl-PL" sz="3600" dirty="0">
                <a:solidFill>
                  <a:schemeClr val="tx1"/>
                </a:solidFill>
              </a:rPr>
              <a:t> 4,1-5,14) </a:t>
            </a:r>
          </a:p>
          <a:p>
            <a:r>
              <a:rPr lang="pl-PL" sz="3600" dirty="0">
                <a:solidFill>
                  <a:schemeClr val="tx1"/>
                </a:solidFill>
              </a:rPr>
              <a:t>Bóg ma tron (zob. </a:t>
            </a:r>
            <a:r>
              <a:rPr lang="pl-PL" sz="3600" dirty="0" err="1">
                <a:solidFill>
                  <a:schemeClr val="tx1"/>
                </a:solidFill>
              </a:rPr>
              <a:t>Ap</a:t>
            </a:r>
            <a:r>
              <a:rPr lang="pl-PL" sz="3600" dirty="0">
                <a:solidFill>
                  <a:schemeClr val="tx1"/>
                </a:solidFill>
              </a:rPr>
              <a:t> 4,1-5,14) </a:t>
            </a:r>
          </a:p>
          <a:p>
            <a:r>
              <a:rPr lang="pl-PL" sz="3600" dirty="0">
                <a:solidFill>
                  <a:schemeClr val="tx1"/>
                </a:solidFill>
              </a:rPr>
              <a:t>Bóg jest czczony (zob. </a:t>
            </a:r>
            <a:r>
              <a:rPr lang="pl-PL" sz="3600" dirty="0" err="1">
                <a:solidFill>
                  <a:schemeClr val="tx1"/>
                </a:solidFill>
              </a:rPr>
              <a:t>Ap</a:t>
            </a:r>
            <a:r>
              <a:rPr lang="pl-PL" sz="3600" dirty="0">
                <a:solidFill>
                  <a:schemeClr val="tx1"/>
                </a:solidFill>
              </a:rPr>
              <a:t> 4,8-11; 14,7; 15,3-4) </a:t>
            </a:r>
          </a:p>
          <a:p>
            <a:r>
              <a:rPr lang="pl-PL" sz="3600" dirty="0">
                <a:solidFill>
                  <a:schemeClr val="tx1"/>
                </a:solidFill>
              </a:rPr>
              <a:t>Bóg daje moc, tron i władzę Chrystusowi (zob. </a:t>
            </a:r>
            <a:r>
              <a:rPr lang="pl-PL" sz="3600" dirty="0" err="1">
                <a:solidFill>
                  <a:schemeClr val="tx1"/>
                </a:solidFill>
              </a:rPr>
              <a:t>Ap</a:t>
            </a:r>
            <a:r>
              <a:rPr lang="pl-PL" sz="3600" dirty="0">
                <a:solidFill>
                  <a:schemeClr val="tx1"/>
                </a:solidFill>
              </a:rPr>
              <a:t> 2,27-28; 3,21) </a:t>
            </a:r>
          </a:p>
          <a:p>
            <a:pPr marL="0" indent="0">
              <a:buNone/>
            </a:pPr>
            <a:endParaRPr lang="pl-PL" sz="3600" dirty="0">
              <a:solidFill>
                <a:schemeClr val="tx1"/>
              </a:solidFill>
            </a:endParaRPr>
          </a:p>
          <a:p>
            <a:r>
              <a:rPr lang="pl-PL" sz="3600" dirty="0">
                <a:solidFill>
                  <a:srgbClr val="FAAF00"/>
                </a:solidFill>
              </a:rPr>
              <a:t>Smok mieszkał niegdyś w niebie (zob. </a:t>
            </a:r>
            <a:r>
              <a:rPr lang="pl-PL" sz="3600" dirty="0" err="1">
                <a:solidFill>
                  <a:srgbClr val="FAAF00"/>
                </a:solidFill>
              </a:rPr>
              <a:t>Ap</a:t>
            </a:r>
            <a:r>
              <a:rPr lang="pl-PL" sz="3600" dirty="0">
                <a:solidFill>
                  <a:srgbClr val="FAAF00"/>
                </a:solidFill>
              </a:rPr>
              <a:t> 12,7-9) </a:t>
            </a:r>
          </a:p>
          <a:p>
            <a:r>
              <a:rPr lang="pl-PL" sz="3600" dirty="0">
                <a:solidFill>
                  <a:srgbClr val="FAAF00"/>
                </a:solidFill>
              </a:rPr>
              <a:t>Smok ma tron (zob. </a:t>
            </a:r>
            <a:r>
              <a:rPr lang="pl-PL" sz="3600" dirty="0" err="1">
                <a:solidFill>
                  <a:srgbClr val="FAAF00"/>
                </a:solidFill>
              </a:rPr>
              <a:t>Ap</a:t>
            </a:r>
            <a:r>
              <a:rPr lang="pl-PL" sz="3600" dirty="0">
                <a:solidFill>
                  <a:srgbClr val="FAAF00"/>
                </a:solidFill>
              </a:rPr>
              <a:t> 2,13; 13,2) </a:t>
            </a:r>
          </a:p>
          <a:p>
            <a:r>
              <a:rPr lang="pl-PL" sz="3600" dirty="0">
                <a:solidFill>
                  <a:srgbClr val="FAAF00"/>
                </a:solidFill>
              </a:rPr>
              <a:t>Smok jest czczony (zob. </a:t>
            </a:r>
            <a:r>
              <a:rPr lang="pl-PL" sz="3600" dirty="0" err="1">
                <a:solidFill>
                  <a:srgbClr val="FAAF00"/>
                </a:solidFill>
              </a:rPr>
              <a:t>Ap</a:t>
            </a:r>
            <a:r>
              <a:rPr lang="pl-PL" sz="3600" dirty="0">
                <a:solidFill>
                  <a:srgbClr val="FAAF00"/>
                </a:solidFill>
              </a:rPr>
              <a:t> 13,4) </a:t>
            </a:r>
          </a:p>
          <a:p>
            <a:r>
              <a:rPr lang="pl-PL" sz="3600" dirty="0">
                <a:solidFill>
                  <a:srgbClr val="FAAF00"/>
                </a:solidFill>
              </a:rPr>
              <a:t>Smok daje moc, tron i władzę bestii z morza (zob. </a:t>
            </a:r>
            <a:r>
              <a:rPr lang="pl-PL" sz="3600" dirty="0" err="1">
                <a:solidFill>
                  <a:srgbClr val="FAAF00"/>
                </a:solidFill>
              </a:rPr>
              <a:t>Ap</a:t>
            </a:r>
            <a:r>
              <a:rPr lang="pl-PL" sz="3600" dirty="0">
                <a:solidFill>
                  <a:srgbClr val="FAAF00"/>
                </a:solidFill>
              </a:rPr>
              <a:t> 13,2-4) 14,7).</a:t>
            </a:r>
          </a:p>
        </p:txBody>
      </p:sp>
    </p:spTree>
    <p:extLst>
      <p:ext uri="{BB962C8B-B14F-4D97-AF65-F5344CB8AC3E}">
        <p14:creationId xmlns:p14="http://schemas.microsoft.com/office/powerpoint/2010/main" val="1078895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0CD097-197B-48D1-8285-7DBF8CE12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D208F5-7131-4789-853B-7A446C4F8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 descr="Znalezione obrazy dla zapytania morze">
            <a:extLst>
              <a:ext uri="{FF2B5EF4-FFF2-40B4-BE49-F238E27FC236}">
                <a16:creationId xmlns:a16="http://schemas.microsoft.com/office/drawing/2014/main" id="{1A3526E3-34D4-4CBC-B917-C84DBC0B8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009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Autofit/>
          </a:bodyPr>
          <a:lstStyle/>
          <a:p>
            <a:r>
              <a:rPr lang="pl-PL" sz="4400" b="1" dirty="0">
                <a:solidFill>
                  <a:srgbClr val="FAB000"/>
                </a:solidFill>
              </a:rPr>
              <a:t>­­Bestia z morza – falsyfikat Chrystusa</a:t>
            </a:r>
            <a:endParaRPr lang="pl-PL" sz="4400" b="1" dirty="0">
              <a:solidFill>
                <a:srgbClr val="FAB00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230" y="973123"/>
            <a:ext cx="10855354" cy="5884877"/>
          </a:xfrm>
        </p:spPr>
        <p:txBody>
          <a:bodyPr numCol="2">
            <a:normAutofit fontScale="92500" lnSpcReduction="10000"/>
          </a:bodyPr>
          <a:lstStyle/>
          <a:p>
            <a:r>
              <a:rPr lang="pl-PL" dirty="0">
                <a:solidFill>
                  <a:schemeClr val="tx1"/>
                </a:solidFill>
              </a:rPr>
              <a:t>Jezus rozpoczął swoją publiczną działalność po wyjściu z wody (zob. </a:t>
            </a:r>
            <a:r>
              <a:rPr lang="pl-PL" dirty="0" err="1">
                <a:solidFill>
                  <a:schemeClr val="tx1"/>
                </a:solidFill>
              </a:rPr>
              <a:t>Łk</a:t>
            </a:r>
            <a:r>
              <a:rPr lang="pl-PL" dirty="0">
                <a:solidFill>
                  <a:schemeClr val="tx1"/>
                </a:solidFill>
              </a:rPr>
              <a:t> 3,21-23) </a:t>
            </a:r>
          </a:p>
          <a:p>
            <a:r>
              <a:rPr lang="pl-PL" dirty="0">
                <a:solidFill>
                  <a:schemeClr val="tx1"/>
                </a:solidFill>
              </a:rPr>
              <a:t>Jezus jest podobny do Ojca (zob. J 14,9) </a:t>
            </a:r>
          </a:p>
          <a:p>
            <a:r>
              <a:rPr lang="pl-PL" dirty="0">
                <a:solidFill>
                  <a:schemeClr val="tx1"/>
                </a:solidFill>
              </a:rPr>
              <a:t>Jezus to Michał ( Kto jest jak Bóg? — zob. </a:t>
            </a:r>
            <a:r>
              <a:rPr lang="pl-PL" dirty="0" err="1">
                <a:solidFill>
                  <a:schemeClr val="tx1"/>
                </a:solidFill>
              </a:rPr>
              <a:t>Ap</a:t>
            </a:r>
            <a:r>
              <a:rPr lang="pl-PL" dirty="0">
                <a:solidFill>
                  <a:schemeClr val="tx1"/>
                </a:solidFill>
              </a:rPr>
              <a:t> 12,7) </a:t>
            </a:r>
          </a:p>
          <a:p>
            <a:r>
              <a:rPr lang="pl-PL" dirty="0">
                <a:solidFill>
                  <a:schemeClr val="tx1"/>
                </a:solidFill>
              </a:rPr>
              <a:t>Jezus otrzymał władzę i tron od Ojca (zob. </a:t>
            </a:r>
            <a:r>
              <a:rPr lang="pl-PL" dirty="0" err="1">
                <a:solidFill>
                  <a:schemeClr val="tx1"/>
                </a:solidFill>
              </a:rPr>
              <a:t>Ap</a:t>
            </a:r>
            <a:r>
              <a:rPr lang="pl-PL" dirty="0">
                <a:solidFill>
                  <a:schemeClr val="tx1"/>
                </a:solidFill>
              </a:rPr>
              <a:t> 2,28) </a:t>
            </a:r>
          </a:p>
          <a:p>
            <a:r>
              <a:rPr lang="pl-PL" dirty="0">
                <a:solidFill>
                  <a:schemeClr val="tx1"/>
                </a:solidFill>
              </a:rPr>
              <a:t>Jezus Baranek ma siedem rogów (zob. </a:t>
            </a:r>
            <a:r>
              <a:rPr lang="pl-PL" dirty="0" err="1">
                <a:solidFill>
                  <a:schemeClr val="tx1"/>
                </a:solidFill>
              </a:rPr>
              <a:t>Ap</a:t>
            </a:r>
            <a:r>
              <a:rPr lang="pl-PL" dirty="0">
                <a:solidFill>
                  <a:schemeClr val="tx1"/>
                </a:solidFill>
              </a:rPr>
              <a:t> 5,6) </a:t>
            </a:r>
          </a:p>
          <a:p>
            <a:r>
              <a:rPr lang="pl-PL" dirty="0">
                <a:solidFill>
                  <a:schemeClr val="tx1"/>
                </a:solidFill>
              </a:rPr>
              <a:t>Służba Jezusa trwała 3 i pół roku Jezus został zabity i zmartwychwstał (zob. </a:t>
            </a:r>
            <a:r>
              <a:rPr lang="pl-PL" dirty="0" err="1">
                <a:solidFill>
                  <a:schemeClr val="tx1"/>
                </a:solidFill>
              </a:rPr>
              <a:t>Ap</a:t>
            </a:r>
            <a:r>
              <a:rPr lang="pl-PL" dirty="0">
                <a:solidFill>
                  <a:schemeClr val="tx1"/>
                </a:solidFill>
              </a:rPr>
              <a:t> 5,6; 13,8) </a:t>
            </a:r>
          </a:p>
          <a:p>
            <a:endParaRPr lang="pl-PL" dirty="0">
              <a:solidFill>
                <a:schemeClr val="tx1"/>
              </a:solidFill>
            </a:endParaRPr>
          </a:p>
          <a:p>
            <a:r>
              <a:rPr lang="pl-PL" dirty="0">
                <a:solidFill>
                  <a:srgbClr val="FAAF00"/>
                </a:solidFill>
              </a:rPr>
              <a:t>Bestia z morza wychodzi z wody i zaczyna działać (zob. </a:t>
            </a:r>
            <a:r>
              <a:rPr lang="pl-PL" dirty="0" err="1">
                <a:solidFill>
                  <a:srgbClr val="FAAF00"/>
                </a:solidFill>
              </a:rPr>
              <a:t>Ap</a:t>
            </a:r>
            <a:r>
              <a:rPr lang="pl-PL" dirty="0">
                <a:solidFill>
                  <a:srgbClr val="FAAF00"/>
                </a:solidFill>
              </a:rPr>
              <a:t> 13,1) </a:t>
            </a:r>
          </a:p>
          <a:p>
            <a:r>
              <a:rPr lang="pl-PL" dirty="0">
                <a:solidFill>
                  <a:srgbClr val="FAAF00"/>
                </a:solidFill>
              </a:rPr>
              <a:t>Bestia z morza wygląda jak smok — ma 7 głów i 10 rogów (zob. </a:t>
            </a:r>
            <a:r>
              <a:rPr lang="pl-PL" dirty="0" err="1">
                <a:solidFill>
                  <a:srgbClr val="FAAF00"/>
                </a:solidFill>
              </a:rPr>
              <a:t>Ap</a:t>
            </a:r>
            <a:r>
              <a:rPr lang="pl-PL" dirty="0">
                <a:solidFill>
                  <a:srgbClr val="FAAF00"/>
                </a:solidFill>
              </a:rPr>
              <a:t> 12,3; 13,1) </a:t>
            </a:r>
          </a:p>
          <a:p>
            <a:r>
              <a:rPr lang="pl-PL" dirty="0">
                <a:solidFill>
                  <a:srgbClr val="FAAF00"/>
                </a:solidFill>
              </a:rPr>
              <a:t>Ludzie mówią o bestii: „Któż jest podobny do Bestii (…)?” (</a:t>
            </a:r>
            <a:r>
              <a:rPr lang="pl-PL" dirty="0" err="1">
                <a:solidFill>
                  <a:srgbClr val="FAAF00"/>
                </a:solidFill>
              </a:rPr>
              <a:t>Ap</a:t>
            </a:r>
            <a:r>
              <a:rPr lang="pl-PL" dirty="0">
                <a:solidFill>
                  <a:srgbClr val="FAAF00"/>
                </a:solidFill>
              </a:rPr>
              <a:t> 13,4 BT) </a:t>
            </a:r>
          </a:p>
          <a:p>
            <a:r>
              <a:rPr lang="pl-PL" dirty="0">
                <a:solidFill>
                  <a:srgbClr val="FAAF00"/>
                </a:solidFill>
              </a:rPr>
              <a:t>Bestia z morza otrzymuje władzę i tron od smoka (zob. </a:t>
            </a:r>
            <a:r>
              <a:rPr lang="pl-PL" dirty="0" err="1">
                <a:solidFill>
                  <a:srgbClr val="FAAF00"/>
                </a:solidFill>
              </a:rPr>
              <a:t>Ap</a:t>
            </a:r>
            <a:r>
              <a:rPr lang="pl-PL" dirty="0">
                <a:solidFill>
                  <a:srgbClr val="FAAF00"/>
                </a:solidFill>
              </a:rPr>
              <a:t> 13,2-4) </a:t>
            </a:r>
          </a:p>
          <a:p>
            <a:r>
              <a:rPr lang="pl-PL" dirty="0">
                <a:solidFill>
                  <a:srgbClr val="FAAF00"/>
                </a:solidFill>
              </a:rPr>
              <a:t>Bestia z morza ma 10 rogów (zob. </a:t>
            </a:r>
            <a:r>
              <a:rPr lang="pl-PL" dirty="0" err="1">
                <a:solidFill>
                  <a:srgbClr val="FAAF00"/>
                </a:solidFill>
              </a:rPr>
              <a:t>Ap</a:t>
            </a:r>
            <a:r>
              <a:rPr lang="pl-PL" dirty="0">
                <a:solidFill>
                  <a:srgbClr val="FAAF00"/>
                </a:solidFill>
              </a:rPr>
              <a:t> 13,1) </a:t>
            </a:r>
          </a:p>
          <a:p>
            <a:r>
              <a:rPr lang="pl-PL" dirty="0">
                <a:solidFill>
                  <a:srgbClr val="FAAF00"/>
                </a:solidFill>
              </a:rPr>
              <a:t>Bestia z morza działa przez 42 miesiące, czyli 3 i pół roku (zob. </a:t>
            </a:r>
            <a:r>
              <a:rPr lang="pl-PL" dirty="0" err="1">
                <a:solidFill>
                  <a:srgbClr val="FAAF00"/>
                </a:solidFill>
              </a:rPr>
              <a:t>Ap</a:t>
            </a:r>
            <a:r>
              <a:rPr lang="pl-PL" dirty="0">
                <a:solidFill>
                  <a:srgbClr val="FAAF00"/>
                </a:solidFill>
              </a:rPr>
              <a:t> 13,5)</a:t>
            </a:r>
          </a:p>
        </p:txBody>
      </p:sp>
    </p:spTree>
    <p:extLst>
      <p:ext uri="{BB962C8B-B14F-4D97-AF65-F5344CB8AC3E}">
        <p14:creationId xmlns:p14="http://schemas.microsoft.com/office/powerpoint/2010/main" val="887425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400" b="1" dirty="0">
                <a:solidFill>
                  <a:srgbClr val="FAB000"/>
                </a:solidFill>
              </a:rPr>
              <a:t>­­Bestia z morza</a:t>
            </a:r>
            <a:endParaRPr lang="pl-PL" sz="4400" b="1" dirty="0">
              <a:solidFill>
                <a:srgbClr val="FAB00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230" y="1384184"/>
            <a:ext cx="10855354" cy="5259898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W Biblii zwierzęta czy bestie są symbolem politycznych sił, a morze symbolizuje </a:t>
            </a:r>
            <a:r>
              <a:rPr lang="pl-PL" dirty="0">
                <a:solidFill>
                  <a:srgbClr val="FFFF00"/>
                </a:solidFill>
              </a:rPr>
              <a:t>niepokoje społeczne i warunki polityczne</a:t>
            </a:r>
          </a:p>
          <a:p>
            <a:r>
              <a:rPr lang="pl-PL" dirty="0">
                <a:solidFill>
                  <a:schemeClr val="tx1"/>
                </a:solidFill>
              </a:rPr>
              <a:t>Bluźniercze imiona wskazują na boskie tytuły, jakie przywłaszcza sobie bestia. </a:t>
            </a:r>
          </a:p>
          <a:p>
            <a:r>
              <a:rPr lang="pl-PL" dirty="0">
                <a:solidFill>
                  <a:schemeClr val="tx1"/>
                </a:solidFill>
              </a:rPr>
              <a:t>W języku greckim w kontekście zabicia bestii użyte zostało to samo słowo, które oznacza </a:t>
            </a:r>
            <a:r>
              <a:rPr lang="pl-PL" dirty="0">
                <a:solidFill>
                  <a:srgbClr val="FFFF00"/>
                </a:solidFill>
              </a:rPr>
              <a:t>śmierć Chrystusa jako Baranka. </a:t>
            </a:r>
          </a:p>
          <a:p>
            <a:r>
              <a:rPr lang="pl-PL" dirty="0">
                <a:solidFill>
                  <a:schemeClr val="tx1"/>
                </a:solidFill>
              </a:rPr>
              <a:t>Zmartwychwstanie bestii wywołuje </a:t>
            </a:r>
            <a:r>
              <a:rPr lang="pl-PL" dirty="0">
                <a:solidFill>
                  <a:srgbClr val="FFFF00"/>
                </a:solidFill>
              </a:rPr>
              <a:t>zdumienie wśród mieszkańców </a:t>
            </a:r>
            <a:r>
              <a:rPr lang="pl-PL" dirty="0">
                <a:solidFill>
                  <a:schemeClr val="tx1"/>
                </a:solidFill>
              </a:rPr>
              <a:t>ziemi. W podziwie oddają oni cześć bestii i smokowi stojącemu za nią, mówiąc: „Któż jest podobny do Bestii i któż potrafi rozpocząć z nią walkę?”</a:t>
            </a:r>
          </a:p>
        </p:txBody>
      </p:sp>
    </p:spTree>
    <p:extLst>
      <p:ext uri="{BB962C8B-B14F-4D97-AF65-F5344CB8AC3E}">
        <p14:creationId xmlns:p14="http://schemas.microsoft.com/office/powerpoint/2010/main" val="2024211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9E4031-F10E-4027-9823-A092865F9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D85371B-C39D-4463-9E10-5C763E3FC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 descr="Znalezione obrazy dla zapytania pole">
            <a:extLst>
              <a:ext uri="{FF2B5EF4-FFF2-40B4-BE49-F238E27FC236}">
                <a16:creationId xmlns:a16="http://schemas.microsoft.com/office/drawing/2014/main" id="{D21BFCB1-7A86-4865-B7B3-ED5B552CB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918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400" b="1" dirty="0">
                <a:solidFill>
                  <a:srgbClr val="FAB000"/>
                </a:solidFill>
              </a:rPr>
              <a:t>­­Bestia z ziemi – falsyfikat Ducha Świętego</a:t>
            </a:r>
            <a:endParaRPr lang="pl-PL" sz="4400" b="1" dirty="0">
              <a:solidFill>
                <a:srgbClr val="FAB00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230" y="1384184"/>
            <a:ext cx="10855354" cy="5259898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Po ogólnym przedstawieniu bestii Jan opisuje jej działania jako </a:t>
            </a:r>
            <a:r>
              <a:rPr lang="pl-PL" dirty="0">
                <a:solidFill>
                  <a:srgbClr val="FFFF00"/>
                </a:solidFill>
              </a:rPr>
              <a:t>wypowiadanie wyniosłych rzeczy i bluźnierstw</a:t>
            </a:r>
            <a:r>
              <a:rPr lang="pl-PL" dirty="0">
                <a:solidFill>
                  <a:schemeClr val="tx1"/>
                </a:solidFill>
              </a:rPr>
              <a:t> w proroczym okresie 42 miesięcy. </a:t>
            </a:r>
          </a:p>
          <a:p>
            <a:r>
              <a:rPr lang="pl-PL" dirty="0">
                <a:solidFill>
                  <a:schemeClr val="tx1"/>
                </a:solidFill>
              </a:rPr>
              <a:t>W Nowym Testamencie bluźnierstwo oznacza roszczenie sobie prawa do równości z Bogiem i do Jego uprawnie.</a:t>
            </a:r>
          </a:p>
          <a:p>
            <a:r>
              <a:rPr lang="pl-PL" dirty="0">
                <a:solidFill>
                  <a:srgbClr val="FFFF00"/>
                </a:solidFill>
              </a:rPr>
              <a:t>Mówienie smoczym </a:t>
            </a:r>
            <a:r>
              <a:rPr lang="pl-PL" dirty="0">
                <a:solidFill>
                  <a:schemeClr val="tx1"/>
                </a:solidFill>
              </a:rPr>
              <a:t>głosem jest nawiązaniem do zwodniczej mowy węża w ogrodzie Eden</a:t>
            </a:r>
          </a:p>
          <a:p>
            <a:r>
              <a:rPr lang="pl-PL" dirty="0">
                <a:solidFill>
                  <a:schemeClr val="tx1"/>
                </a:solidFill>
              </a:rPr>
              <a:t>Wyrażenie bestia mówiła jak smok , zostało rozwinięte w </a:t>
            </a:r>
            <a:r>
              <a:rPr lang="pl-PL" dirty="0" err="1">
                <a:solidFill>
                  <a:schemeClr val="tx1"/>
                </a:solidFill>
              </a:rPr>
              <a:t>Ap</a:t>
            </a:r>
            <a:r>
              <a:rPr lang="pl-PL" dirty="0">
                <a:solidFill>
                  <a:schemeClr val="tx1"/>
                </a:solidFill>
              </a:rPr>
              <a:t> 13,12-17, gdzie bestia podobna do baranka jest opisana jako narzędzie służące nakłonieniu całego świata do oddawania czci pierwszej bestii</a:t>
            </a:r>
          </a:p>
        </p:txBody>
      </p:sp>
    </p:spTree>
    <p:extLst>
      <p:ext uri="{BB962C8B-B14F-4D97-AF65-F5344CB8AC3E}">
        <p14:creationId xmlns:p14="http://schemas.microsoft.com/office/powerpoint/2010/main" val="3852910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400" b="1" dirty="0">
                <a:solidFill>
                  <a:srgbClr val="FAB000"/>
                </a:solidFill>
              </a:rPr>
              <a:t>­­Bestia z ziemi – falsyfikat Ducha Świętego</a:t>
            </a:r>
            <a:endParaRPr lang="pl-PL" sz="4400" b="1" dirty="0">
              <a:solidFill>
                <a:srgbClr val="FAB00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230" y="1384184"/>
            <a:ext cx="10855354" cy="5259898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Po zidentyfikowaniu bestii z ziemi Jan przechodzi do opisu jej działań. </a:t>
            </a:r>
          </a:p>
          <a:p>
            <a:r>
              <a:rPr lang="pl-PL" dirty="0">
                <a:solidFill>
                  <a:schemeClr val="tx1"/>
                </a:solidFill>
              </a:rPr>
              <a:t>Jak przez znaki i cuda Duch Święty przekonywał ludzi do przyjęcia Jezusa Chrystusa i oddawania Mu czci, tak falsyfikat Ducha Świętego zwodzi ludzi w całym świecie </a:t>
            </a:r>
            <a:r>
              <a:rPr lang="pl-PL" dirty="0">
                <a:solidFill>
                  <a:srgbClr val="FFFF00"/>
                </a:solidFill>
              </a:rPr>
              <a:t>za pomocą zwodniczych znaków i cudów</a:t>
            </a:r>
            <a:r>
              <a:rPr lang="pl-PL" dirty="0">
                <a:solidFill>
                  <a:schemeClr val="tx1"/>
                </a:solidFill>
              </a:rPr>
              <a:t>, przez które przekonuje ich, by oddawali cześć bestii z morza. </a:t>
            </a:r>
          </a:p>
          <a:p>
            <a:r>
              <a:rPr lang="pl-PL" dirty="0">
                <a:solidFill>
                  <a:schemeClr val="tx1"/>
                </a:solidFill>
              </a:rPr>
              <a:t>Największym z tych cudów jest </a:t>
            </a:r>
            <a:r>
              <a:rPr lang="pl-PL" dirty="0">
                <a:solidFill>
                  <a:srgbClr val="FFFF00"/>
                </a:solidFill>
              </a:rPr>
              <a:t>ściągnięcie ognia z nieba </a:t>
            </a:r>
            <a:r>
              <a:rPr lang="pl-PL" dirty="0">
                <a:solidFill>
                  <a:schemeClr val="tx1"/>
                </a:solidFill>
              </a:rPr>
              <a:t>(zob. </a:t>
            </a:r>
            <a:r>
              <a:rPr lang="pl-PL" dirty="0" err="1">
                <a:solidFill>
                  <a:schemeClr val="tx1"/>
                </a:solidFill>
              </a:rPr>
              <a:t>Ap</a:t>
            </a:r>
            <a:r>
              <a:rPr lang="pl-PL" dirty="0">
                <a:solidFill>
                  <a:schemeClr val="tx1"/>
                </a:solidFill>
              </a:rPr>
              <a:t> 13,13). Jest to nawiązanie do ognia, który prorok Eliasz ściągnął z nieba.</a:t>
            </a:r>
          </a:p>
          <a:p>
            <a:r>
              <a:rPr lang="pl-PL" dirty="0">
                <a:solidFill>
                  <a:schemeClr val="tx1"/>
                </a:solidFill>
              </a:rPr>
              <a:t>Ściągając ogień z nieba, bestia podrabia także doświadczenie </a:t>
            </a:r>
            <a:r>
              <a:rPr lang="pl-PL" dirty="0">
                <a:solidFill>
                  <a:srgbClr val="FFFF00"/>
                </a:solidFill>
              </a:rPr>
              <a:t>Pięćdziesiątnicy</a:t>
            </a:r>
            <a:r>
              <a:rPr lang="pl-PL" dirty="0">
                <a:solidFill>
                  <a:schemeClr val="tx1"/>
                </a:solidFill>
              </a:rPr>
              <a:t>, gdy języki ognia zstąpiły z nieba i spoczęły na uczniach (zob. </a:t>
            </a:r>
            <a:r>
              <a:rPr lang="pl-PL" dirty="0" err="1">
                <a:solidFill>
                  <a:schemeClr val="tx1"/>
                </a:solidFill>
              </a:rPr>
              <a:t>Dz</a:t>
            </a:r>
            <a:r>
              <a:rPr lang="pl-PL" dirty="0">
                <a:solidFill>
                  <a:schemeClr val="tx1"/>
                </a:solidFill>
              </a:rPr>
              <a:t> 2,3). </a:t>
            </a:r>
          </a:p>
        </p:txBody>
      </p:sp>
    </p:spTree>
    <p:extLst>
      <p:ext uri="{BB962C8B-B14F-4D97-AF65-F5344CB8AC3E}">
        <p14:creationId xmlns:p14="http://schemas.microsoft.com/office/powerpoint/2010/main" val="1432156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400" b="1" dirty="0">
                <a:solidFill>
                  <a:srgbClr val="FAB000"/>
                </a:solidFill>
              </a:rPr>
              <a:t>­­Bestia z ziemi – falsyfikat Ducha Świętego</a:t>
            </a:r>
            <a:endParaRPr lang="pl-PL" sz="4400" b="1" dirty="0">
              <a:solidFill>
                <a:srgbClr val="FAB00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230" y="1384184"/>
            <a:ext cx="10855354" cy="5259898"/>
          </a:xfrm>
        </p:spPr>
        <p:txBody>
          <a:bodyPr>
            <a:normAutofit fontScale="92500" lnSpcReduction="10000"/>
          </a:bodyPr>
          <a:lstStyle/>
          <a:p>
            <a:r>
              <a:rPr lang="pl-PL" dirty="0">
                <a:solidFill>
                  <a:schemeClr val="tx1"/>
                </a:solidFill>
              </a:rPr>
              <a:t>Domaganie się </a:t>
            </a:r>
            <a:r>
              <a:rPr lang="pl-PL" dirty="0">
                <a:solidFill>
                  <a:srgbClr val="FFFF00"/>
                </a:solidFill>
              </a:rPr>
              <a:t>boskiej czci </a:t>
            </a:r>
            <a:r>
              <a:rPr lang="pl-PL" dirty="0">
                <a:solidFill>
                  <a:schemeClr val="tx1"/>
                </a:solidFill>
              </a:rPr>
              <a:t>przez bestię z morza (zob. </a:t>
            </a:r>
            <a:r>
              <a:rPr lang="pl-PL" dirty="0" err="1">
                <a:solidFill>
                  <a:schemeClr val="tx1"/>
                </a:solidFill>
              </a:rPr>
              <a:t>Ap</a:t>
            </a:r>
            <a:r>
              <a:rPr lang="pl-PL" dirty="0">
                <a:solidFill>
                  <a:schemeClr val="tx1"/>
                </a:solidFill>
              </a:rPr>
              <a:t> 13,15) jest bezpośrednim atakiem na </a:t>
            </a:r>
            <a:r>
              <a:rPr lang="pl-PL" dirty="0">
                <a:solidFill>
                  <a:srgbClr val="92D050"/>
                </a:solidFill>
              </a:rPr>
              <a:t>1. przykazanie dekalogu</a:t>
            </a:r>
            <a:r>
              <a:rPr lang="pl-PL" dirty="0">
                <a:solidFill>
                  <a:schemeClr val="tx1"/>
                </a:solidFill>
              </a:rPr>
              <a:t>:— „Nie będziesz miał innych bogów obok mnie” (</a:t>
            </a:r>
            <a:r>
              <a:rPr lang="pl-PL" dirty="0" err="1">
                <a:solidFill>
                  <a:schemeClr val="tx1"/>
                </a:solidFill>
              </a:rPr>
              <a:t>Wj</a:t>
            </a:r>
            <a:r>
              <a:rPr lang="pl-PL" dirty="0">
                <a:solidFill>
                  <a:schemeClr val="tx1"/>
                </a:solidFill>
              </a:rPr>
              <a:t> 20,3). </a:t>
            </a:r>
          </a:p>
          <a:p>
            <a:r>
              <a:rPr lang="pl-PL" dirty="0">
                <a:solidFill>
                  <a:schemeClr val="tx1"/>
                </a:solidFill>
              </a:rPr>
              <a:t>Bestia z ziemi </a:t>
            </a:r>
            <a:r>
              <a:rPr lang="pl-PL" dirty="0">
                <a:solidFill>
                  <a:srgbClr val="FFFF00"/>
                </a:solidFill>
              </a:rPr>
              <a:t>tworzy obraz bestii z morza</a:t>
            </a:r>
            <a:r>
              <a:rPr lang="pl-PL" dirty="0">
                <a:solidFill>
                  <a:schemeClr val="tx1"/>
                </a:solidFill>
              </a:rPr>
              <a:t>, domagając się czci dla tego obrazu (zob. </a:t>
            </a:r>
            <a:r>
              <a:rPr lang="pl-PL" dirty="0" err="1">
                <a:solidFill>
                  <a:schemeClr val="tx1"/>
                </a:solidFill>
              </a:rPr>
              <a:t>Ap</a:t>
            </a:r>
            <a:r>
              <a:rPr lang="pl-PL" dirty="0">
                <a:solidFill>
                  <a:schemeClr val="tx1"/>
                </a:solidFill>
              </a:rPr>
              <a:t> 13,14-15), co jest bezpośrednim atakiem na </a:t>
            </a:r>
            <a:r>
              <a:rPr lang="pl-PL" dirty="0">
                <a:solidFill>
                  <a:srgbClr val="92D050"/>
                </a:solidFill>
              </a:rPr>
              <a:t>2. przykazanie dekalogu</a:t>
            </a:r>
            <a:r>
              <a:rPr lang="pl-PL" dirty="0">
                <a:solidFill>
                  <a:schemeClr val="tx1"/>
                </a:solidFill>
              </a:rPr>
              <a:t>: — „Nie czyń sobie podobizny (...). Nie będziesz się im kłaniał i nie będziesz im służył…” (</a:t>
            </a:r>
            <a:r>
              <a:rPr lang="pl-PL" dirty="0" err="1">
                <a:solidFill>
                  <a:schemeClr val="tx1"/>
                </a:solidFill>
              </a:rPr>
              <a:t>Wj</a:t>
            </a:r>
            <a:r>
              <a:rPr lang="pl-PL" dirty="0">
                <a:solidFill>
                  <a:schemeClr val="tx1"/>
                </a:solidFill>
              </a:rPr>
              <a:t> 20,4-5). </a:t>
            </a:r>
          </a:p>
          <a:p>
            <a:r>
              <a:rPr lang="pl-PL" dirty="0">
                <a:solidFill>
                  <a:srgbClr val="FFFF00"/>
                </a:solidFill>
              </a:rPr>
              <a:t>Bluźnierstwa bestii przeciwko Bogu </a:t>
            </a:r>
            <a:r>
              <a:rPr lang="pl-PL" dirty="0">
                <a:solidFill>
                  <a:schemeClr val="tx1"/>
                </a:solidFill>
              </a:rPr>
              <a:t>(zob. </a:t>
            </a:r>
            <a:r>
              <a:rPr lang="pl-PL" dirty="0" err="1">
                <a:solidFill>
                  <a:schemeClr val="tx1"/>
                </a:solidFill>
              </a:rPr>
              <a:t>Ap</a:t>
            </a:r>
            <a:r>
              <a:rPr lang="pl-PL" dirty="0">
                <a:solidFill>
                  <a:schemeClr val="tx1"/>
                </a:solidFill>
              </a:rPr>
              <a:t> 13,5-6) są bezpośrednim atakiem na </a:t>
            </a:r>
            <a:r>
              <a:rPr lang="pl-PL" dirty="0">
                <a:solidFill>
                  <a:srgbClr val="92D050"/>
                </a:solidFill>
              </a:rPr>
              <a:t>3. przykazanie: </a:t>
            </a:r>
            <a:r>
              <a:rPr lang="pl-PL" dirty="0">
                <a:solidFill>
                  <a:schemeClr val="tx1"/>
                </a:solidFill>
              </a:rPr>
              <a:t>— „Nie będziesz wzywał imienia </a:t>
            </a:r>
            <a:r>
              <a:rPr lang="pl-PL" dirty="0" err="1">
                <a:solidFill>
                  <a:schemeClr val="tx1"/>
                </a:solidFill>
              </a:rPr>
              <a:t>Jahwe</a:t>
            </a:r>
            <a:r>
              <a:rPr lang="pl-PL" dirty="0">
                <a:solidFill>
                  <a:schemeClr val="tx1"/>
                </a:solidFill>
              </a:rPr>
              <a:t>, Boga twego, nadaremnie…” (</a:t>
            </a:r>
            <a:r>
              <a:rPr lang="pl-PL" dirty="0" err="1">
                <a:solidFill>
                  <a:schemeClr val="tx1"/>
                </a:solidFill>
              </a:rPr>
              <a:t>Wj</a:t>
            </a:r>
            <a:r>
              <a:rPr lang="pl-PL" dirty="0">
                <a:solidFill>
                  <a:schemeClr val="tx1"/>
                </a:solidFill>
              </a:rPr>
              <a:t> 20,7 BKR). </a:t>
            </a:r>
          </a:p>
          <a:p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>
                <a:solidFill>
                  <a:srgbClr val="FFFF00"/>
                </a:solidFill>
              </a:rPr>
              <a:t>Znamię bestii </a:t>
            </a:r>
            <a:r>
              <a:rPr lang="pl-PL" dirty="0">
                <a:solidFill>
                  <a:schemeClr val="tx1"/>
                </a:solidFill>
              </a:rPr>
              <a:t>(zob. </a:t>
            </a:r>
            <a:r>
              <a:rPr lang="pl-PL" dirty="0" err="1">
                <a:solidFill>
                  <a:schemeClr val="tx1"/>
                </a:solidFill>
              </a:rPr>
              <a:t>Ap</a:t>
            </a:r>
            <a:r>
              <a:rPr lang="pl-PL" dirty="0">
                <a:solidFill>
                  <a:schemeClr val="tx1"/>
                </a:solidFill>
              </a:rPr>
              <a:t> 13,16-17) jest bezpośrednim atakiem na </a:t>
            </a:r>
            <a:r>
              <a:rPr lang="pl-PL" dirty="0">
                <a:solidFill>
                  <a:srgbClr val="92D050"/>
                </a:solidFill>
              </a:rPr>
              <a:t>4. przykazanie:</a:t>
            </a:r>
            <a:r>
              <a:rPr lang="pl-PL" dirty="0">
                <a:solidFill>
                  <a:schemeClr val="tx1"/>
                </a:solidFill>
              </a:rPr>
              <a:t> — „Pamiętaj o dniu szabatu, aby go uświęcić…” (</a:t>
            </a:r>
            <a:r>
              <a:rPr lang="pl-PL" dirty="0" err="1">
                <a:solidFill>
                  <a:schemeClr val="tx1"/>
                </a:solidFill>
              </a:rPr>
              <a:t>Wj</a:t>
            </a:r>
            <a:r>
              <a:rPr lang="pl-PL" dirty="0">
                <a:solidFill>
                  <a:schemeClr val="tx1"/>
                </a:solidFill>
              </a:rPr>
              <a:t> 20,8 BT). Tak więc znamię bestii musi być czymś, co zastępuje Boże przykazanie ludzkim przykazaniem.</a:t>
            </a:r>
          </a:p>
        </p:txBody>
      </p:sp>
    </p:spTree>
    <p:extLst>
      <p:ext uri="{BB962C8B-B14F-4D97-AF65-F5344CB8AC3E}">
        <p14:creationId xmlns:p14="http://schemas.microsoft.com/office/powerpoint/2010/main" val="574015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C30B08-B550-459B-9FD0-181200144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AAAA1FA-7DE2-4A41-BD9D-FDEA19D99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Znalezione obrazy dla zapytania szustak bestie">
            <a:extLst>
              <a:ext uri="{FF2B5EF4-FFF2-40B4-BE49-F238E27FC236}">
                <a16:creationId xmlns:a16="http://schemas.microsoft.com/office/drawing/2014/main" id="{32F5FA98-AF95-4425-BE20-A78EDD9FF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88" y="1047750"/>
            <a:ext cx="30956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109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1" dirty="0">
                <a:solidFill>
                  <a:srgbClr val="FFC000"/>
                </a:solidFill>
                <a:latin typeface="Bahnschrift SemiBold SemiConden" panose="020B0502040204020203" pitchFamily="34" charset="0"/>
              </a:rPr>
              <a:t>Diaboliczny triumwirat</a:t>
            </a:r>
            <a:endParaRPr lang="pl-PL" sz="5400" b="1" dirty="0">
              <a:solidFill>
                <a:srgbClr val="FFC00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473287"/>
            <a:ext cx="102338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200" b="1" dirty="0" err="1"/>
              <a:t>Ap</a:t>
            </a:r>
            <a:r>
              <a:rPr lang="pl-PL" sz="3200" b="1" dirty="0"/>
              <a:t> 13</a:t>
            </a:r>
          </a:p>
        </p:txBody>
      </p:sp>
      <p:pic>
        <p:nvPicPr>
          <p:cNvPr id="1026" name="Picture 2" descr="Znalezione obrazy dla zapytania apokalipsa bestia">
            <a:extLst>
              <a:ext uri="{FF2B5EF4-FFF2-40B4-BE49-F238E27FC236}">
                <a16:creationId xmlns:a16="http://schemas.microsoft.com/office/drawing/2014/main" id="{ADBC5DB0-F711-4214-AEFE-4758E256D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794" y="2150140"/>
            <a:ext cx="5054411" cy="470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7263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A31CB0-9AC1-4013-A23C-A3AD9DBB1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D7BEEA1-6CB8-4A3B-BF9C-82355C695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 descr="Znalezione obrazy dla zapytania szustak bestie">
            <a:extLst>
              <a:ext uri="{FF2B5EF4-FFF2-40B4-BE49-F238E27FC236}">
                <a16:creationId xmlns:a16="http://schemas.microsoft.com/office/drawing/2014/main" id="{249C4123-9943-439C-BDA4-E19D7E7FB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047750"/>
            <a:ext cx="33528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24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5E661-ED55-47D4-9F34-551BB73EB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950D90F-8FAE-43FB-A411-101D98AF9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 descr="Znalezione obrazy dla zapytania revelation 13">
            <a:extLst>
              <a:ext uri="{FF2B5EF4-FFF2-40B4-BE49-F238E27FC236}">
                <a16:creationId xmlns:a16="http://schemas.microsoft.com/office/drawing/2014/main" id="{0B2D2CBD-42DC-4717-BF48-79D22217C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1428750"/>
            <a:ext cx="600075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254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EBF2FC-C98D-44A4-B3B4-B4CD95E93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F074CDC-66D2-45EE-94F3-7F75D8AEB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2" name="Picture 2" descr="Znalezione obrazy dla zapytania 666">
            <a:extLst>
              <a:ext uri="{FF2B5EF4-FFF2-40B4-BE49-F238E27FC236}">
                <a16:creationId xmlns:a16="http://schemas.microsoft.com/office/drawing/2014/main" id="{C95440E0-DCE8-47EC-B148-22E58D5C9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8" y="1290638"/>
            <a:ext cx="6448425" cy="42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0855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400" b="1" dirty="0">
                <a:solidFill>
                  <a:srgbClr val="FAB000"/>
                </a:solidFill>
              </a:rPr>
              <a:t>Liczba 666</a:t>
            </a:r>
            <a:endParaRPr lang="pl-PL" sz="4400" b="1" dirty="0">
              <a:solidFill>
                <a:srgbClr val="FAB00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230" y="1384184"/>
            <a:ext cx="10855354" cy="5259898"/>
          </a:xfrm>
        </p:spPr>
        <p:txBody>
          <a:bodyPr>
            <a:normAutofit fontScale="92500" lnSpcReduction="20000"/>
          </a:bodyPr>
          <a:lstStyle/>
          <a:p>
            <a:r>
              <a:rPr lang="pl-PL" dirty="0">
                <a:solidFill>
                  <a:schemeClr val="tx1"/>
                </a:solidFill>
              </a:rPr>
              <a:t>W dziejach chrześcijaństwa podejmowano wiele prób ustalenia tego, kto kryje się za liczbą 666. Używano w tym celu popularnej metody zwanej </a:t>
            </a:r>
            <a:r>
              <a:rPr lang="pl-PL" dirty="0" err="1">
                <a:solidFill>
                  <a:srgbClr val="FFFF00"/>
                </a:solidFill>
              </a:rPr>
              <a:t>gematrią</a:t>
            </a:r>
            <a:r>
              <a:rPr lang="pl-PL" dirty="0">
                <a:solidFill>
                  <a:schemeClr val="tx1"/>
                </a:solidFill>
              </a:rPr>
              <a:t> , techniki polegającej na przypisaniu każdej literze alfabetu pewnej wartości liczbowej. </a:t>
            </a:r>
          </a:p>
          <a:p>
            <a:r>
              <a:rPr lang="pl-PL" dirty="0"/>
              <a:t>w niektórych wersjach tekstu wartość ta wynosi </a:t>
            </a:r>
            <a:r>
              <a:rPr lang="pl-PL" b="1" dirty="0"/>
              <a:t>616</a:t>
            </a:r>
            <a:r>
              <a:rPr lang="pl-PL" dirty="0"/>
              <a:t>, 646 lub 665. Bywa ona zapisywana również jako „FFF” („F” jest szóstą literą alfabetu łacińskiego).</a:t>
            </a:r>
            <a:endParaRPr lang="pl-PL" dirty="0">
              <a:solidFill>
                <a:schemeClr val="tx1"/>
              </a:solidFill>
            </a:endParaRPr>
          </a:p>
          <a:p>
            <a:r>
              <a:rPr lang="pl-PL" dirty="0">
                <a:solidFill>
                  <a:schemeClr val="tx1"/>
                </a:solidFill>
              </a:rPr>
              <a:t>Niemal każde pokolenie chrześcijan próbowało odnieść liczbę 666 do swoich czasów. </a:t>
            </a:r>
          </a:p>
          <a:p>
            <a:r>
              <a:rPr lang="pl-PL" dirty="0">
                <a:solidFill>
                  <a:schemeClr val="tx1"/>
                </a:solidFill>
              </a:rPr>
              <a:t>Greckie wyrażenie </a:t>
            </a:r>
            <a:r>
              <a:rPr lang="pl-PL" dirty="0" err="1">
                <a:solidFill>
                  <a:srgbClr val="FFFF00"/>
                </a:solidFill>
              </a:rPr>
              <a:t>arithmos</a:t>
            </a:r>
            <a:r>
              <a:rPr lang="pl-PL" dirty="0">
                <a:solidFill>
                  <a:srgbClr val="FFFF00"/>
                </a:solidFill>
              </a:rPr>
              <a:t> </a:t>
            </a:r>
            <a:r>
              <a:rPr lang="pl-PL" dirty="0" err="1">
                <a:solidFill>
                  <a:srgbClr val="FFFF00"/>
                </a:solidFill>
              </a:rPr>
              <a:t>anthropu</a:t>
            </a:r>
            <a:r>
              <a:rPr lang="pl-PL" dirty="0">
                <a:solidFill>
                  <a:srgbClr val="FFFF00"/>
                </a:solidFill>
              </a:rPr>
              <a:t> </a:t>
            </a:r>
            <a:r>
              <a:rPr lang="pl-PL" dirty="0">
                <a:solidFill>
                  <a:schemeClr val="tx1"/>
                </a:solidFill>
              </a:rPr>
              <a:t>można przetłumaczyć jako liczba człowieka lub liczba ludzka . Jest oczywiste, że chodzi tu o drugie znaczenie. Podobnie jest w </a:t>
            </a:r>
            <a:r>
              <a:rPr lang="pl-PL" dirty="0" err="1">
                <a:solidFill>
                  <a:schemeClr val="tx1"/>
                </a:solidFill>
              </a:rPr>
              <a:t>Ap</a:t>
            </a:r>
            <a:r>
              <a:rPr lang="pl-PL" dirty="0">
                <a:solidFill>
                  <a:schemeClr val="tx1"/>
                </a:solidFill>
              </a:rPr>
              <a:t> 21,17, gdzie metron </a:t>
            </a:r>
            <a:r>
              <a:rPr lang="pl-PL" dirty="0" err="1">
                <a:solidFill>
                  <a:schemeClr val="tx1"/>
                </a:solidFill>
              </a:rPr>
              <a:t>anthropu</a:t>
            </a:r>
            <a:r>
              <a:rPr lang="pl-PL" dirty="0">
                <a:solidFill>
                  <a:schemeClr val="tx1"/>
                </a:solidFill>
              </a:rPr>
              <a:t> wyraźnie oznacza miarę ludzką . </a:t>
            </a:r>
          </a:p>
          <a:p>
            <a:r>
              <a:rPr lang="pl-PL" dirty="0">
                <a:solidFill>
                  <a:schemeClr val="tx1"/>
                </a:solidFill>
              </a:rPr>
              <a:t>Bestia z 13. rozdziału Apokalipsy Jana </a:t>
            </a:r>
            <a:r>
              <a:rPr lang="pl-PL" dirty="0">
                <a:solidFill>
                  <a:srgbClr val="FFFF00"/>
                </a:solidFill>
              </a:rPr>
              <a:t>nie jest konkretną osobą</a:t>
            </a:r>
            <a:r>
              <a:rPr lang="pl-PL" dirty="0">
                <a:solidFill>
                  <a:schemeClr val="tx1"/>
                </a:solidFill>
              </a:rPr>
              <a:t>, która pojawi się w czasie końca. Rozdział ten opisuje raczej religijno-polityczny system przeciwny Bogu. Najlepszym sposobem rozumienia liczby 666 jest rozumienie jej z duchowej perspektywy. </a:t>
            </a:r>
          </a:p>
        </p:txBody>
      </p:sp>
    </p:spTree>
    <p:extLst>
      <p:ext uri="{BB962C8B-B14F-4D97-AF65-F5344CB8AC3E}">
        <p14:creationId xmlns:p14="http://schemas.microsoft.com/office/powerpoint/2010/main" val="31407879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131EF4-1915-4352-9C4F-7E8DB8397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CC76287-BFC6-4636-A205-26F24DB57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8" name="Picture 4" descr="Znalezione obrazy dla zapytania 666 neron">
            <a:extLst>
              <a:ext uri="{FF2B5EF4-FFF2-40B4-BE49-F238E27FC236}">
                <a16:creationId xmlns:a16="http://schemas.microsoft.com/office/drawing/2014/main" id="{3DC18130-ECA3-452B-A2FB-6B074ADEF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75" y="0"/>
            <a:ext cx="5708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1728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66F4B9-0A42-4A9E-A813-23B980586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C97F672-D9E0-45C3-82A8-86C74A248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 descr="Znalezione obrazy dla zapytania neron">
            <a:extLst>
              <a:ext uri="{FF2B5EF4-FFF2-40B4-BE49-F238E27FC236}">
                <a16:creationId xmlns:a16="http://schemas.microsoft.com/office/drawing/2014/main" id="{6374710A-75E7-4E36-8A55-47726D1CD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85750"/>
            <a:ext cx="4276725" cy="62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8717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0F14E7-801F-4EDD-971F-1DAAD1B20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098" name="Picture 2" descr="Znalezione obrazy dla zapytania neron">
            <a:extLst>
              <a:ext uri="{FF2B5EF4-FFF2-40B4-BE49-F238E27FC236}">
                <a16:creationId xmlns:a16="http://schemas.microsoft.com/office/drawing/2014/main" id="{E2540157-EE03-4150-8BD1-0FFDC80AA2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87" y="2204244"/>
            <a:ext cx="6096000" cy="359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8570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6DB3C-4880-4D00-8BEC-5AD297B70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770C6C-5D77-413D-91AA-990CB89F8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6" name="Picture 4" descr="Znalezione obrazy dla zapytania neron">
            <a:extLst>
              <a:ext uri="{FF2B5EF4-FFF2-40B4-BE49-F238E27FC236}">
                <a16:creationId xmlns:a16="http://schemas.microsoft.com/office/drawing/2014/main" id="{7095E42D-9620-40EB-933B-AAC45EEE8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5389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F319BA-BF02-4063-9301-A9B21067A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03C562A-D558-4075-AC92-FFE5544AC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 descr="Znalezione obrazy dla zapytania historia grekow i rzymian">
            <a:extLst>
              <a:ext uri="{FF2B5EF4-FFF2-40B4-BE49-F238E27FC236}">
                <a16:creationId xmlns:a16="http://schemas.microsoft.com/office/drawing/2014/main" id="{AEA7E71D-7445-4DE7-8B9E-6E205559B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5475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446765-A285-4D12-97DD-B8B941D1A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2EFC4EE-25F9-4C60-ADFC-007A77A91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 descr="Znalezione obrazy dla zapytania historia izraela">
            <a:extLst>
              <a:ext uri="{FF2B5EF4-FFF2-40B4-BE49-F238E27FC236}">
                <a16:creationId xmlns:a16="http://schemas.microsoft.com/office/drawing/2014/main" id="{71271D7A-AA77-413D-92FE-425A73DB5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85788"/>
            <a:ext cx="3810000" cy="56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520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AC2D41-125C-46FE-A72C-AEF8EAFA4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59391"/>
            <a:ext cx="10131425" cy="661052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Zobaczyłem, że z morza wychodzi </a:t>
            </a:r>
            <a:r>
              <a:rPr lang="pl-PL" dirty="0">
                <a:solidFill>
                  <a:srgbClr val="FFFF00"/>
                </a:solidFill>
              </a:rPr>
              <a:t>bestia</a:t>
            </a:r>
            <a:r>
              <a:rPr lang="pl-PL" dirty="0"/>
              <a:t>, która ma </a:t>
            </a:r>
            <a:r>
              <a:rPr lang="pl-PL" dirty="0">
                <a:solidFill>
                  <a:srgbClr val="FFFF00"/>
                </a:solidFill>
              </a:rPr>
              <a:t>dziesięć rogów i siedem głów</a:t>
            </a:r>
            <a:r>
              <a:rPr lang="pl-PL" dirty="0"/>
              <a:t>. Na jej rogach jest dziesięć diademów, a na głowach bluźniercze imiona.</a:t>
            </a:r>
          </a:p>
          <a:p>
            <a:pPr marL="0" indent="0">
              <a:buNone/>
            </a:pPr>
            <a:r>
              <a:rPr lang="pl-PL" dirty="0"/>
              <a:t>Bestia, którą widziałem, podobna była do 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pantery</a:t>
            </a:r>
            <a:r>
              <a:rPr lang="pl-PL" dirty="0"/>
              <a:t>, jej łapy natomiast podobne były do łap 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niedźwiedzia</a:t>
            </a:r>
            <a:r>
              <a:rPr lang="pl-PL" dirty="0"/>
              <a:t>, a jej paszcza – do paszczy 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lwa</a:t>
            </a:r>
            <a:r>
              <a:rPr lang="pl-PL" dirty="0"/>
              <a:t>. Smok przekazał jej swoją moc, swój tron i wielką władzę.</a:t>
            </a:r>
          </a:p>
          <a:p>
            <a:pPr marL="0" indent="0">
              <a:buNone/>
            </a:pPr>
            <a:r>
              <a:rPr lang="pl-PL" dirty="0"/>
              <a:t>A jedna z jej głów była jakby </a:t>
            </a:r>
            <a:r>
              <a:rPr lang="pl-PL" dirty="0">
                <a:solidFill>
                  <a:srgbClr val="FFFF00"/>
                </a:solidFill>
              </a:rPr>
              <a:t>śmiertelnie zraniona</a:t>
            </a:r>
            <a:r>
              <a:rPr lang="pl-PL" dirty="0"/>
              <a:t>. Gdy wygoiła się ta śmiertelna rana, cała ziemia podziwiała bestię.</a:t>
            </a:r>
          </a:p>
          <a:p>
            <a:pPr marL="0" indent="0">
              <a:buNone/>
            </a:pPr>
            <a:r>
              <a:rPr lang="pl-PL" dirty="0"/>
              <a:t>Pokłonili się też smokowi, ponieważ dał bestii władzę, i pokłonili się bestii, mówiąc: „Któż jest podobny do bestii? Kto może z nią walczyć?”.</a:t>
            </a:r>
          </a:p>
          <a:p>
            <a:pPr marL="0" indent="0">
              <a:buNone/>
            </a:pPr>
            <a:r>
              <a:rPr lang="pl-PL" dirty="0"/>
              <a:t>Bestii dano usta mówiące rzeczy przedziwne i bluźnierstwa. Pozwolono jej też sprawować władzę przez czterdzieści dwa miesiące.</a:t>
            </a:r>
          </a:p>
          <a:p>
            <a:pPr marL="0" indent="0">
              <a:buNone/>
            </a:pPr>
            <a:r>
              <a:rPr lang="pl-PL" dirty="0"/>
              <a:t>Otworzyła więc swój pysk, aby bluźnić przeciwko Bogu i szydzić z Jego imienia,  Jego namiotu i mieszkańców nieba.</a:t>
            </a:r>
          </a:p>
          <a:p>
            <a:pPr marL="0" indent="0">
              <a:buNone/>
            </a:pPr>
            <a:r>
              <a:rPr lang="pl-PL" dirty="0"/>
              <a:t>Pozwolono jej również prowadzić walkę ze świętymi  i pokonać ich oraz dano jej władzę nad każdym plemieniem, ludem, językiem i narodem.</a:t>
            </a:r>
          </a:p>
          <a:p>
            <a:pPr marL="0" indent="0">
              <a:buNone/>
            </a:pPr>
            <a:r>
              <a:rPr lang="pl-PL" dirty="0"/>
              <a:t>Pokłonią się jej ci wszyscy mieszkańcy ziemi, których imię od początku świata nie zostało zapisane w księdze życia zabitego Baranka. </a:t>
            </a:r>
          </a:p>
          <a:p>
            <a:pPr marL="0" indent="0">
              <a:buNone/>
            </a:pPr>
            <a:r>
              <a:rPr lang="pl-PL" dirty="0">
                <a:solidFill>
                  <a:srgbClr val="FFFF00"/>
                </a:solidFill>
              </a:rPr>
              <a:t>Kto ma uszy, niech słucha.</a:t>
            </a:r>
          </a:p>
        </p:txBody>
      </p:sp>
    </p:spTree>
    <p:extLst>
      <p:ext uri="{BB962C8B-B14F-4D97-AF65-F5344CB8AC3E}">
        <p14:creationId xmlns:p14="http://schemas.microsoft.com/office/powerpoint/2010/main" val="317779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A561D4-F5C1-4794-8B71-8FDB80684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AB6F225-1955-4B59-88B5-9BC507ABA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 descr="Znalezione obrazy dla zapytania 666 meaning">
            <a:extLst>
              <a:ext uri="{FF2B5EF4-FFF2-40B4-BE49-F238E27FC236}">
                <a16:creationId xmlns:a16="http://schemas.microsoft.com/office/drawing/2014/main" id="{F7CCAD1C-5A2C-41DA-BF3C-D475DBE2D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38" y="1328738"/>
            <a:ext cx="5953125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715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7F70D4-2447-4F9B-B313-0F0EFCC85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196712C-3935-4914-84FA-EF535ED38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2" name="Picture 2" descr="Znalezione obrazy dla zapytania 666 meaning">
            <a:extLst>
              <a:ext uri="{FF2B5EF4-FFF2-40B4-BE49-F238E27FC236}">
                <a16:creationId xmlns:a16="http://schemas.microsoft.com/office/drawing/2014/main" id="{590C5EC2-EDAA-4A5B-80DD-8A79C4F08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1771650"/>
            <a:ext cx="5743575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8013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D6860F-DFBC-452B-AB48-821AA3A89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4331ACE-FA5A-48A6-A55D-9331519F4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146" name="Picture 2" descr="Znalezione obrazy dla zapytania 666 meaning">
            <a:extLst>
              <a:ext uri="{FF2B5EF4-FFF2-40B4-BE49-F238E27FC236}">
                <a16:creationId xmlns:a16="http://schemas.microsoft.com/office/drawing/2014/main" id="{00BB8188-B45B-4C45-A85C-6FCC78616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143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2017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Znalezione obrazy dla zapytania apokalipsa bestia">
            <a:extLst>
              <a:ext uri="{FF2B5EF4-FFF2-40B4-BE49-F238E27FC236}">
                <a16:creationId xmlns:a16="http://schemas.microsoft.com/office/drawing/2014/main" id="{65DDE4D3-9544-49B3-82D1-A3ADEB2B7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0"/>
            <a:ext cx="44751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7440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FDAC8D-1119-4A26-8CC5-6F146411C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F25434-BE86-4E55-9E55-FD65D953A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50" name="Picture 2" descr="Znalezione obrazy dla zapytania ronald reagan">
            <a:extLst>
              <a:ext uri="{FF2B5EF4-FFF2-40B4-BE49-F238E27FC236}">
                <a16:creationId xmlns:a16="http://schemas.microsoft.com/office/drawing/2014/main" id="{A518A60D-4844-436F-892B-2F8DD82F2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87" y="0"/>
            <a:ext cx="54848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thumb/1/18/Nancy_Reagan.jpg/800px-Nancy_Reagan.jpg">
            <a:extLst>
              <a:ext uri="{FF2B5EF4-FFF2-40B4-BE49-F238E27FC236}">
                <a16:creationId xmlns:a16="http://schemas.microsoft.com/office/drawing/2014/main" id="{63FF5DA9-B71B-46C4-873A-50EEFD90D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15" y="0"/>
            <a:ext cx="54975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7418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 err="1">
                <a:solidFill>
                  <a:srgbClr val="FAAF00"/>
                </a:solidFill>
              </a:rPr>
              <a:t>Heksakosjoiheksekontaheksafobia</a:t>
            </a:r>
            <a:endParaRPr lang="pl-PL" b="1" dirty="0">
              <a:solidFill>
                <a:srgbClr val="FAAF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230" y="1384184"/>
            <a:ext cx="10855354" cy="5259898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Fobia (lęk) przed liczbą 666</a:t>
            </a:r>
          </a:p>
          <a:p>
            <a:r>
              <a:rPr lang="pl-PL" dirty="0">
                <a:solidFill>
                  <a:schemeClr val="tx1"/>
                </a:solidFill>
              </a:rPr>
              <a:t>Ludzie dotknięci przez tę fobię silnie unikają jakiegokolwiek kontaktu z liczbą 666. Pewnym przykładem jest małżeństwo </a:t>
            </a:r>
            <a:r>
              <a:rPr lang="pl-PL" dirty="0">
                <a:solidFill>
                  <a:srgbClr val="FFFF00"/>
                </a:solidFill>
              </a:rPr>
              <a:t>Nancy i Ronalda Reaganów</a:t>
            </a:r>
            <a:r>
              <a:rPr lang="pl-PL" dirty="0">
                <a:solidFill>
                  <a:schemeClr val="tx1"/>
                </a:solidFill>
              </a:rPr>
              <a:t>, którzy przenosząc się do dzielnicy Bel </a:t>
            </a:r>
            <a:r>
              <a:rPr lang="pl-PL" dirty="0" err="1">
                <a:solidFill>
                  <a:schemeClr val="tx1"/>
                </a:solidFill>
              </a:rPr>
              <a:t>Air</a:t>
            </a:r>
            <a:r>
              <a:rPr lang="pl-PL" dirty="0">
                <a:solidFill>
                  <a:schemeClr val="tx1"/>
                </a:solidFill>
              </a:rPr>
              <a:t>, miasta Los Angeles, zmienili adres nowego miejsca zamieszkania z 666 St. </a:t>
            </a:r>
            <a:r>
              <a:rPr lang="pl-PL" dirty="0" err="1">
                <a:solidFill>
                  <a:schemeClr val="tx1"/>
                </a:solidFill>
              </a:rPr>
              <a:t>Cloud</a:t>
            </a:r>
            <a:r>
              <a:rPr lang="pl-PL" dirty="0">
                <a:solidFill>
                  <a:schemeClr val="tx1"/>
                </a:solidFill>
              </a:rPr>
              <a:t> Road na 668 St. </a:t>
            </a:r>
            <a:r>
              <a:rPr lang="pl-PL" dirty="0" err="1">
                <a:solidFill>
                  <a:schemeClr val="tx1"/>
                </a:solidFill>
              </a:rPr>
              <a:t>Cloud</a:t>
            </a:r>
            <a:r>
              <a:rPr lang="pl-PL" dirty="0">
                <a:solidFill>
                  <a:schemeClr val="tx1"/>
                </a:solidFill>
              </a:rPr>
              <a:t> Road</a:t>
            </a:r>
          </a:p>
          <a:p>
            <a:r>
              <a:rPr lang="pl-PL" dirty="0">
                <a:solidFill>
                  <a:schemeClr val="tx1"/>
                </a:solidFill>
              </a:rPr>
              <a:t>Zdarzały się przypadki osób wyrażających zaniepokojenie narodzinami swoich dzieci </a:t>
            </a:r>
            <a:r>
              <a:rPr lang="pl-PL" dirty="0">
                <a:solidFill>
                  <a:srgbClr val="FFFF00"/>
                </a:solidFill>
              </a:rPr>
              <a:t>6 czerwca 2006</a:t>
            </a:r>
          </a:p>
        </p:txBody>
      </p:sp>
    </p:spTree>
    <p:extLst>
      <p:ext uri="{BB962C8B-B14F-4D97-AF65-F5344CB8AC3E}">
        <p14:creationId xmlns:p14="http://schemas.microsoft.com/office/powerpoint/2010/main" val="7011303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21C4C0-BEE7-44B5-8E99-AF4A6E2AB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BC07153-85F8-45A2-A1B1-C648E9B0C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 descr="Znalezione obrazy dla zapytania jesus">
            <a:extLst>
              <a:ext uri="{FF2B5EF4-FFF2-40B4-BE49-F238E27FC236}">
                <a16:creationId xmlns:a16="http://schemas.microsoft.com/office/drawing/2014/main" id="{B9AFEDD5-5E23-4D11-8D43-8878D03B6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00" y="0"/>
            <a:ext cx="54340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064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AC2D41-125C-46FE-A72C-AEF8EAFA4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93615"/>
            <a:ext cx="10131425" cy="64763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2400" dirty="0"/>
              <a:t>Jeśli ktoś jest przeznaczony do niewoli, niech idzie do niewoli. Jeśli ktoś ma być zabity mieczem, niech ginie od miecza. Tu okazuje się wytrwałość i wiara świętych.</a:t>
            </a:r>
          </a:p>
          <a:p>
            <a:pPr marL="0" indent="0">
              <a:buNone/>
            </a:pPr>
            <a:r>
              <a:rPr lang="pl-PL" sz="2400" dirty="0"/>
              <a:t>Zobaczyłem też </a:t>
            </a:r>
            <a:r>
              <a:rPr lang="pl-PL" sz="2400" dirty="0">
                <a:solidFill>
                  <a:srgbClr val="FFFF00"/>
                </a:solidFill>
              </a:rPr>
              <a:t>drugą bestię</a:t>
            </a:r>
            <a:r>
              <a:rPr lang="pl-PL" sz="2400" dirty="0"/>
              <a:t>, która wychodziła z ziemi. Miała </a:t>
            </a:r>
            <a:r>
              <a:rPr lang="pl-PL" sz="2400" dirty="0">
                <a:solidFill>
                  <a:srgbClr val="FFFF00"/>
                </a:solidFill>
              </a:rPr>
              <a:t>dwa rogi jak Baranek, ale mówiła jak smok.</a:t>
            </a:r>
          </a:p>
          <a:p>
            <a:pPr marL="0" indent="0">
              <a:buNone/>
            </a:pPr>
            <a:r>
              <a:rPr lang="pl-PL" sz="2400" dirty="0"/>
              <a:t>W obecności pierwszej bestii sprawuje ona całą jej władzę. Zmusza ziemię i jej mieszkańców, aby kłaniali się pierwszej bestii, której wygoiła się śmiertelna rana.</a:t>
            </a:r>
          </a:p>
          <a:p>
            <a:pPr marL="0" indent="0">
              <a:buNone/>
            </a:pPr>
            <a:r>
              <a:rPr lang="pl-PL" sz="2400" dirty="0"/>
              <a:t>Dokonuje też wielkich znaków, nawet ogień sprowadza na ziemię – na oczach ludzi.</a:t>
            </a:r>
          </a:p>
          <a:p>
            <a:pPr marL="0" indent="0">
              <a:buNone/>
            </a:pPr>
            <a:r>
              <a:rPr lang="pl-PL" sz="2400" dirty="0">
                <a:solidFill>
                  <a:srgbClr val="FFFF00"/>
                </a:solidFill>
              </a:rPr>
              <a:t>Zwodzi więc mieszkańców ziemi przez znaki</a:t>
            </a:r>
            <a:r>
              <a:rPr lang="pl-PL" sz="2400" dirty="0"/>
              <a:t>, które wolno jej czynić w obecności bestii i każe mieszkańcom ziemi sporządzać obrazy bestii, która ma ranę od miecza, ale przeżyła.</a:t>
            </a:r>
          </a:p>
          <a:p>
            <a:pPr marL="0" indent="0">
              <a:buNone/>
            </a:pPr>
            <a:r>
              <a:rPr lang="pl-PL" sz="2400" dirty="0"/>
              <a:t>Pozwolono jej nawet tchnąć ducha w obraz bestii, aby obraz bestii przemówił i sprawił, że ci, którzy nie pokłonią się bestii, zostaną zabici.</a:t>
            </a:r>
          </a:p>
          <a:p>
            <a:pPr marL="0" indent="0">
              <a:buNone/>
            </a:pPr>
            <a:r>
              <a:rPr lang="pl-PL" sz="2400" dirty="0"/>
              <a:t>Ona też nakłania wszystkich: małych i wielkich, bogatych i biednych, wolnych i niewolników, aby przyjmowali znak na swoją prawą rękę lub na swoje czoło.</a:t>
            </a:r>
          </a:p>
          <a:p>
            <a:pPr marL="0" indent="0">
              <a:buNone/>
            </a:pPr>
            <a:r>
              <a:rPr lang="pl-PL" sz="2400" dirty="0"/>
              <a:t>A każdy, kto nie ma znaku, imienia bestii lub liczby jej imienia, nie może niczego kupić ani sprzedać.</a:t>
            </a:r>
          </a:p>
          <a:p>
            <a:pPr marL="0" indent="0">
              <a:buNone/>
            </a:pPr>
            <a:r>
              <a:rPr lang="pl-PL" sz="2400" dirty="0"/>
              <a:t>Tu potrzebna jest mądrość. Kto ma rozum, niech obliczy liczbę bestii. </a:t>
            </a:r>
            <a:r>
              <a:rPr lang="pl-PL" sz="2400" dirty="0">
                <a:solidFill>
                  <a:srgbClr val="FFFF00"/>
                </a:solidFill>
              </a:rPr>
              <a:t>Otóż jest to liczba człowieka, którego liczbą jest sześćset sześćdziesiąt sześć.</a:t>
            </a:r>
          </a:p>
        </p:txBody>
      </p:sp>
    </p:spTree>
    <p:extLst>
      <p:ext uri="{BB962C8B-B14F-4D97-AF65-F5344CB8AC3E}">
        <p14:creationId xmlns:p14="http://schemas.microsoft.com/office/powerpoint/2010/main" val="3522437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DD70AF-79FA-43DD-8DAA-165A40B40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A58FE69-C8B3-4B35-A9D7-82FBFABB5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170" name="Picture 2" descr="Znalezione obrazy dla zapytania beast revelation">
            <a:extLst>
              <a:ext uri="{FF2B5EF4-FFF2-40B4-BE49-F238E27FC236}">
                <a16:creationId xmlns:a16="http://schemas.microsoft.com/office/drawing/2014/main" id="{EF2A3F7D-07B8-469F-A058-F50E35D1F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1451427"/>
            <a:ext cx="541020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748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400" b="1" dirty="0">
                <a:solidFill>
                  <a:srgbClr val="FAB000"/>
                </a:solidFill>
              </a:rPr>
              <a:t>Proroctwo dotyczące przyszłości</a:t>
            </a:r>
            <a:endParaRPr lang="pl-PL" sz="4400" b="1" dirty="0">
              <a:solidFill>
                <a:srgbClr val="FAB00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230" y="1384184"/>
            <a:ext cx="10855354" cy="5259898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FFFF00"/>
                </a:solidFill>
              </a:rPr>
              <a:t>Odtąd będziemy mieli do czynienia z proroctwami, które jeszcze się nie wypełniły. </a:t>
            </a:r>
          </a:p>
          <a:p>
            <a:r>
              <a:rPr lang="pl-PL" dirty="0">
                <a:solidFill>
                  <a:schemeClr val="tx1"/>
                </a:solidFill>
              </a:rPr>
              <a:t>W tych proroctwach Bóg objawia nam, co się stanie w czasie końca, abyśmy nie byli tym zaskoczeni. </a:t>
            </a:r>
          </a:p>
          <a:p>
            <a:r>
              <a:rPr lang="pl-PL" dirty="0">
                <a:solidFill>
                  <a:schemeClr val="tx1"/>
                </a:solidFill>
              </a:rPr>
              <a:t>Jednak proroctwa te nie mówią nam dokładnie, jak wypełnią się ostateczne wydarzenia.</a:t>
            </a:r>
          </a:p>
          <a:p>
            <a:r>
              <a:rPr lang="pl-PL" dirty="0">
                <a:solidFill>
                  <a:schemeClr val="tx1"/>
                </a:solidFill>
              </a:rPr>
              <a:t>Dlatego ważne jest, byśmy zachowali ostrożność i </a:t>
            </a:r>
            <a:r>
              <a:rPr lang="pl-PL" dirty="0">
                <a:solidFill>
                  <a:srgbClr val="FFFF00"/>
                </a:solidFill>
              </a:rPr>
              <a:t>nie domyślali się czegoś ponad to</a:t>
            </a:r>
            <a:r>
              <a:rPr lang="pl-PL" dirty="0">
                <a:solidFill>
                  <a:schemeClr val="tx1"/>
                </a:solidFill>
              </a:rPr>
              <a:t>, co objawiają proroctwa.</a:t>
            </a:r>
          </a:p>
          <a:p>
            <a:r>
              <a:rPr lang="pl-PL" dirty="0">
                <a:solidFill>
                  <a:schemeClr val="tx1"/>
                </a:solidFill>
              </a:rPr>
              <a:t>Nadinterpretacja i „</a:t>
            </a:r>
            <a:r>
              <a:rPr lang="pl-PL" dirty="0" err="1">
                <a:solidFill>
                  <a:schemeClr val="tx1"/>
                </a:solidFill>
              </a:rPr>
              <a:t>downplay</a:t>
            </a:r>
            <a:r>
              <a:rPr lang="pl-PL" dirty="0">
                <a:solidFill>
                  <a:schemeClr val="tx1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0725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400" b="1" dirty="0">
                <a:solidFill>
                  <a:srgbClr val="FAB000"/>
                </a:solidFill>
              </a:rPr>
              <a:t>­­Strategia szatana w czasach końca</a:t>
            </a:r>
            <a:endParaRPr lang="pl-PL" sz="4400" b="1" dirty="0">
              <a:solidFill>
                <a:srgbClr val="FAB00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230" y="1384184"/>
            <a:ext cx="10855354" cy="5259898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­­Na przestrzeni dziejów szatan atakował Kościół za pomocą </a:t>
            </a:r>
            <a:r>
              <a:rPr lang="pl-PL" dirty="0">
                <a:solidFill>
                  <a:srgbClr val="FFFF00"/>
                </a:solidFill>
              </a:rPr>
              <a:t>prześladowczych sił i przymusu</a:t>
            </a:r>
            <a:r>
              <a:rPr lang="pl-PL" dirty="0">
                <a:solidFill>
                  <a:schemeClr val="tx1"/>
                </a:solidFill>
              </a:rPr>
              <a:t>. Jednak przygotowując swój ostateczny atak na resztę w czasie końca, szatan zmienia strategię ze stosowania przymusu na </a:t>
            </a:r>
            <a:r>
              <a:rPr lang="pl-PL" dirty="0">
                <a:solidFill>
                  <a:srgbClr val="FFFF00"/>
                </a:solidFill>
              </a:rPr>
              <a:t>zwiedzenie</a:t>
            </a:r>
            <a:r>
              <a:rPr lang="pl-PL" dirty="0">
                <a:solidFill>
                  <a:schemeClr val="tx1"/>
                </a:solidFill>
              </a:rPr>
              <a:t>. </a:t>
            </a:r>
          </a:p>
          <a:p>
            <a:r>
              <a:rPr lang="pl-PL" dirty="0">
                <a:solidFill>
                  <a:schemeClr val="tx1"/>
                </a:solidFill>
              </a:rPr>
              <a:t>Ta zmiana strategii szatana odpowiada zmianie z historycznego na eschatologiczne zogniskowanie księgi. Możemy zauważyć, że słowo zwodzić nie występuje wcale w historycznej części Apokalipsy. Natomiast jest używane regularnie w części eschatologicznej.</a:t>
            </a:r>
          </a:p>
          <a:p>
            <a:r>
              <a:rPr lang="pl-PL" dirty="0">
                <a:solidFill>
                  <a:schemeClr val="tx1"/>
                </a:solidFill>
              </a:rPr>
              <a:t>Usiłując pozyskać lojalność świata, szatan zaczyna lansować </a:t>
            </a:r>
            <a:r>
              <a:rPr lang="pl-PL" dirty="0">
                <a:solidFill>
                  <a:srgbClr val="FFFF00"/>
                </a:solidFill>
              </a:rPr>
              <a:t>wielki falsyfikat prawdziwego Boga i Jego zbawczych działań w świecie</a:t>
            </a:r>
            <a:r>
              <a:rPr lang="pl-PL" dirty="0">
                <a:solidFill>
                  <a:schemeClr val="tx1"/>
                </a:solidFill>
              </a:rPr>
              <a:t>. </a:t>
            </a:r>
          </a:p>
          <a:p>
            <a:r>
              <a:rPr lang="pl-PL" dirty="0">
                <a:solidFill>
                  <a:schemeClr val="tx1"/>
                </a:solidFill>
              </a:rPr>
              <a:t>Diaboliczny triumwirat</a:t>
            </a:r>
          </a:p>
        </p:txBody>
      </p:sp>
    </p:spTree>
    <p:extLst>
      <p:ext uri="{BB962C8B-B14F-4D97-AF65-F5344CB8AC3E}">
        <p14:creationId xmlns:p14="http://schemas.microsoft.com/office/powerpoint/2010/main" val="1545337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23831A-5D9A-475F-A692-6579FE690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FAAF00"/>
                </a:solidFill>
              </a:rPr>
              <a:t>Triumwiraty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2085CD7-0E18-437F-89C0-83BCAD83D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718" y="1253331"/>
            <a:ext cx="10233800" cy="4351338"/>
          </a:xfrm>
        </p:spPr>
        <p:txBody>
          <a:bodyPr/>
          <a:lstStyle/>
          <a:p>
            <a:r>
              <a:rPr lang="pl-PL" dirty="0"/>
              <a:t>I triumwirat – tajne, nieformalne porozumienie zawarte pomiędzy </a:t>
            </a:r>
            <a:r>
              <a:rPr lang="pl-PL" dirty="0" err="1"/>
              <a:t>Gajuszem</a:t>
            </a:r>
            <a:r>
              <a:rPr lang="pl-PL" dirty="0"/>
              <a:t> Juliuszem Cezarem, </a:t>
            </a:r>
            <a:r>
              <a:rPr lang="pl-PL" dirty="0" err="1"/>
              <a:t>Gnejuszem</a:t>
            </a:r>
            <a:r>
              <a:rPr lang="pl-PL" dirty="0"/>
              <a:t> Pompejuszem i Markiem Krassusem w 60 roku p.n.e.</a:t>
            </a:r>
          </a:p>
          <a:p>
            <a:r>
              <a:rPr lang="pl-PL" dirty="0"/>
              <a:t>II triumwirat – porozumienie zawarte w 43 p.n.e. pomiędzy Oktawianem, Markiem Antoniuszem i Markiem </a:t>
            </a:r>
            <a:r>
              <a:rPr lang="pl-PL" dirty="0" err="1"/>
              <a:t>Lepidusem</a:t>
            </a:r>
            <a:r>
              <a:rPr lang="pl-PL" dirty="0"/>
              <a:t>. Zostało powołane w celu uporządkowania sytuacji w Rzymie po śmierci </a:t>
            </a:r>
            <a:r>
              <a:rPr lang="pl-PL" dirty="0" err="1"/>
              <a:t>Gajusza</a:t>
            </a:r>
            <a:r>
              <a:rPr lang="pl-PL" dirty="0"/>
              <a:t> Juliusza Cezara i ukarania jego zabójców.</a:t>
            </a:r>
          </a:p>
        </p:txBody>
      </p:sp>
      <p:pic>
        <p:nvPicPr>
          <p:cNvPr id="1026" name="Picture 2" descr="Znalezione obrazy dla zapytania triumwirat">
            <a:extLst>
              <a:ext uri="{FF2B5EF4-FFF2-40B4-BE49-F238E27FC236}">
                <a16:creationId xmlns:a16="http://schemas.microsoft.com/office/drawing/2014/main" id="{C4D8EFD7-69D4-4749-A311-E342564CE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4229100"/>
            <a:ext cx="28575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030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1BA457-3956-4681-8475-6E9DD296B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B3F711A-3EA6-40D4-B71E-9A769486E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 descr="Znalezione obrazy dla zapytania beasts revelation">
            <a:extLst>
              <a:ext uri="{FF2B5EF4-FFF2-40B4-BE49-F238E27FC236}">
                <a16:creationId xmlns:a16="http://schemas.microsoft.com/office/drawing/2014/main" id="{2CE2B1E7-1178-4027-9867-2C1B846D9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3" y="1066800"/>
            <a:ext cx="6696075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290717"/>
      </p:ext>
    </p:extLst>
  </p:cSld>
  <p:clrMapOvr>
    <a:masterClrMapping/>
  </p:clrMapOvr>
</p:sld>
</file>

<file path=ppt/theme/theme1.xml><?xml version="1.0" encoding="utf-8"?>
<a:theme xmlns:a="http://schemas.openxmlformats.org/drawingml/2006/main" name="Głębokość">
  <a:themeElements>
    <a:clrScheme name="Głębokość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Głębokość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łębokość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TM04033923[[fn=Głębokość]]</Template>
  <TotalTime>1648</TotalTime>
  <Words>1580</Words>
  <Application>Microsoft Office PowerPoint</Application>
  <PresentationFormat>Panoramiczny</PresentationFormat>
  <Paragraphs>91</Paragraphs>
  <Slides>36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36</vt:i4>
      </vt:variant>
    </vt:vector>
  </HeadingPairs>
  <TitlesOfParts>
    <vt:vector size="40" baseType="lpstr">
      <vt:lpstr>Arial</vt:lpstr>
      <vt:lpstr>Bahnschrift SemiBold SemiConden</vt:lpstr>
      <vt:lpstr>Corbel</vt:lpstr>
      <vt:lpstr>Głębokość</vt:lpstr>
      <vt:lpstr>APOKALIPSA</vt:lpstr>
      <vt:lpstr>Diaboliczny triumwirat</vt:lpstr>
      <vt:lpstr>Prezentacja programu PowerPoint</vt:lpstr>
      <vt:lpstr>Prezentacja programu PowerPoint</vt:lpstr>
      <vt:lpstr>Prezentacja programu PowerPoint</vt:lpstr>
      <vt:lpstr>Proroctwo dotyczące przyszłości</vt:lpstr>
      <vt:lpstr>­­Strategia szatana w czasach końca</vt:lpstr>
      <vt:lpstr>Triumwiraty</vt:lpstr>
      <vt:lpstr>Prezentacja programu PowerPoint</vt:lpstr>
      <vt:lpstr>Prezentacja programu PowerPoint</vt:lpstr>
      <vt:lpstr>­­Smok- falsyfikat Boga Ojca</vt:lpstr>
      <vt:lpstr>Prezentacja programu PowerPoint</vt:lpstr>
      <vt:lpstr>­­Bestia z morza – falsyfikat Chrystusa</vt:lpstr>
      <vt:lpstr>­­Bestia z morza</vt:lpstr>
      <vt:lpstr>Prezentacja programu PowerPoint</vt:lpstr>
      <vt:lpstr>­­Bestia z ziemi – falsyfikat Ducha Świętego</vt:lpstr>
      <vt:lpstr>­­Bestia z ziemi – falsyfikat Ducha Świętego</vt:lpstr>
      <vt:lpstr>­­Bestia z ziemi – falsyfikat Ducha Świętego</vt:lpstr>
      <vt:lpstr>Prezentacja programu PowerPoint</vt:lpstr>
      <vt:lpstr>Prezentacja programu PowerPoint</vt:lpstr>
      <vt:lpstr>Prezentacja programu PowerPoint</vt:lpstr>
      <vt:lpstr>Prezentacja programu PowerPoint</vt:lpstr>
      <vt:lpstr>Liczba 666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Heksakosjoiheksekontaheksafobia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APOKALIPSA</dc:title>
  <dc:creator>Mateusz Szerszeń</dc:creator>
  <cp:lastModifiedBy>Mateusz Szerszeń</cp:lastModifiedBy>
  <cp:revision>233</cp:revision>
  <dcterms:created xsi:type="dcterms:W3CDTF">2018-09-06T17:04:25Z</dcterms:created>
  <dcterms:modified xsi:type="dcterms:W3CDTF">2019-03-23T14:43:05Z</dcterms:modified>
</cp:coreProperties>
</file>